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3" r:id="rId8"/>
    <p:sldId id="265" r:id="rId9"/>
    <p:sldId id="266" r:id="rId10"/>
    <p:sldId id="267" r:id="rId11"/>
    <p:sldId id="268" r:id="rId12"/>
    <p:sldId id="270" r:id="rId13"/>
    <p:sldId id="274" r:id="rId14"/>
    <p:sldId id="275" r:id="rId15"/>
    <p:sldId id="276" r:id="rId16"/>
    <p:sldId id="269" r:id="rId17"/>
    <p:sldId id="271" r:id="rId18"/>
    <p:sldId id="272" r:id="rId19"/>
    <p:sldId id="273" r:id="rId20"/>
    <p:sldId id="264" r:id="rId21"/>
  </p:sldIdLst>
  <p:sldSz cx="12192000" cy="6858000"/>
  <p:notesSz cx="6858000" cy="9144000"/>
  <p:embeddedFontLst>
    <p:embeddedFont>
      <p:font typeface="Trebuchet MS" panose="020B0603020202020204" pitchFamily="34" charset="0"/>
      <p:regular r:id="rId23"/>
      <p:bold r:id="rId24"/>
      <p:italic r:id="rId25"/>
      <p:boldItalic r:id="rId26"/>
    </p:embeddedFont>
    <p:embeddedFont>
      <p:font typeface="Arial Black" panose="020B0A04020102020204" pitchFamily="34" charset="0"/>
      <p:bold r:id="rId27"/>
    </p:embeddedFont>
    <p:embeddedFont>
      <p:font typeface="Segoe UI Symbol" panose="020B0502040204020203" pitchFamily="3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i7n41PuTBxa+Iyic1icGeotBEa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63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309230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9096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3786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146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6152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5035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2809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9347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0846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grpSp>
        <p:nvGrpSpPr>
          <p:cNvPr id="23" name="Google Shape;23;p11"/>
          <p:cNvGrpSpPr/>
          <p:nvPr/>
        </p:nvGrpSpPr>
        <p:grpSpPr>
          <a:xfrm>
            <a:off x="0" y="-8467"/>
            <a:ext cx="12192000" cy="6866467"/>
            <a:chOff x="0" y="-8467"/>
            <a:chExt cx="12192000" cy="6866467"/>
          </a:xfrm>
        </p:grpSpPr>
        <p:sp>
          <p:nvSpPr>
            <p:cNvPr id="24" name="Google Shape;24;p11"/>
            <p:cNvSpPr/>
            <p:nvPr/>
          </p:nvSpPr>
          <p:spPr>
            <a:xfrm>
              <a:off x="0" y="-7862"/>
              <a:ext cx="863600" cy="5698067"/>
            </a:xfrm>
            <a:custGeom>
              <a:avLst/>
              <a:gdLst/>
              <a:ahLst/>
              <a:cxnLst/>
              <a:rect l="l" t="t" r="r" b="b"/>
              <a:pathLst>
                <a:path w="863600" h="5698067" extrusionOk="0">
                  <a:moveTo>
                    <a:pt x="0" y="8467"/>
                  </a:moveTo>
                  <a:lnTo>
                    <a:pt x="863600" y="0"/>
                  </a:lnTo>
                  <a:lnTo>
                    <a:pt x="863600" y="16934"/>
                  </a:lnTo>
                  <a:lnTo>
                    <a:pt x="0" y="5698067"/>
                  </a:lnTo>
                  <a:lnTo>
                    <a:pt x="0" y="8467"/>
                  </a:lnTo>
                  <a:close/>
                </a:path>
              </a:pathLst>
            </a:custGeom>
            <a:solidFill>
              <a:schemeClr val="accent1">
                <a:alpha val="69803"/>
              </a:schemeClr>
            </a:solidFill>
            <a:ln>
              <a:noFill/>
            </a:ln>
          </p:spPr>
        </p:sp>
        <p:cxnSp>
          <p:nvCxnSpPr>
            <p:cNvPr id="25" name="Google Shape;25;p11"/>
            <p:cNvCxnSpPr/>
            <p:nvPr/>
          </p:nvCxnSpPr>
          <p:spPr>
            <a:xfrm>
              <a:off x="9371012" y="0"/>
              <a:ext cx="1219200" cy="6858000"/>
            </a:xfrm>
            <a:prstGeom prst="straightConnector1">
              <a:avLst/>
            </a:prstGeom>
            <a:noFill/>
            <a:ln w="9525" cap="flat" cmpd="sng">
              <a:solidFill>
                <a:schemeClr val="accent1">
                  <a:alpha val="69803"/>
                </a:schemeClr>
              </a:solidFill>
              <a:prstDash val="solid"/>
              <a:round/>
              <a:headEnd type="none" w="sm" len="sm"/>
              <a:tailEnd type="none" w="sm" len="sm"/>
            </a:ln>
          </p:spPr>
        </p:cxnSp>
        <p:cxnSp>
          <p:nvCxnSpPr>
            <p:cNvPr id="26" name="Google Shape;26;p11"/>
            <p:cNvCxnSpPr/>
            <p:nvPr/>
          </p:nvCxnSpPr>
          <p:spPr>
            <a:xfrm flipH="1">
              <a:off x="7425267" y="3681413"/>
              <a:ext cx="4763558" cy="3176587"/>
            </a:xfrm>
            <a:prstGeom prst="straightConnector1">
              <a:avLst/>
            </a:prstGeom>
            <a:noFill/>
            <a:ln w="9525" cap="flat" cmpd="sng">
              <a:solidFill>
                <a:schemeClr val="accent1">
                  <a:alpha val="69803"/>
                </a:schemeClr>
              </a:solidFill>
              <a:prstDash val="solid"/>
              <a:round/>
              <a:headEnd type="none" w="sm" len="sm"/>
              <a:tailEnd type="none" w="sm" len="sm"/>
            </a:ln>
          </p:spPr>
        </p:cxnSp>
        <p:sp>
          <p:nvSpPr>
            <p:cNvPr id="27" name="Google Shape;27;p1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28" name="Google Shape;28;p1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9" name="Google Shape;29;p11"/>
            <p:cNvSpPr/>
            <p:nvPr/>
          </p:nvSpPr>
          <p:spPr>
            <a:xfrm>
              <a:off x="8932333" y="3048000"/>
              <a:ext cx="3259667" cy="3810000"/>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31" name="Google Shape;31;p1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32" name="Google Shape;32;p1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33" name="Google Shape;33;p11"/>
            <p:cNvSpPr/>
            <p:nvPr/>
          </p:nvSpPr>
          <p:spPr>
            <a:xfrm>
              <a:off x="10371666" y="3589867"/>
              <a:ext cx="1817159" cy="3268133"/>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11"/>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1"/>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36" name="Google Shape;36;p1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9"/>
        <p:cNvGrpSpPr/>
        <p:nvPr/>
      </p:nvGrpSpPr>
      <p:grpSpPr>
        <a:xfrm>
          <a:off x="0" y="0"/>
          <a:ext cx="0" cy="0"/>
          <a:chOff x="0" y="0"/>
          <a:chExt cx="0" cy="0"/>
        </a:xfrm>
      </p:grpSpPr>
      <p:sp>
        <p:nvSpPr>
          <p:cNvPr id="90" name="Google Shape;90;p20"/>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0"/>
          <p:cNvSpPr>
            <a:spLocks noGrp="1"/>
          </p:cNvSpPr>
          <p:nvPr>
            <p:ph type="pic" idx="2"/>
          </p:nvPr>
        </p:nvSpPr>
        <p:spPr>
          <a:xfrm>
            <a:off x="677334" y="609600"/>
            <a:ext cx="8596668" cy="3845718"/>
          </a:xfrm>
          <a:prstGeom prst="rect">
            <a:avLst/>
          </a:prstGeom>
          <a:noFill/>
          <a:ln>
            <a:noFill/>
          </a:ln>
        </p:spPr>
      </p:sp>
      <p:sp>
        <p:nvSpPr>
          <p:cNvPr id="92" name="Google Shape;92;p20"/>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3" name="Google Shape;93;p2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2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1"/>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9" name="Google Shape;99;p2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2"/>
        <p:cNvGrpSpPr/>
        <p:nvPr/>
      </p:nvGrpSpPr>
      <p:grpSpPr>
        <a:xfrm>
          <a:off x="0" y="0"/>
          <a:ext cx="0" cy="0"/>
          <a:chOff x="0" y="0"/>
          <a:chExt cx="0" cy="0"/>
        </a:xfrm>
      </p:grpSpPr>
      <p:sp>
        <p:nvSpPr>
          <p:cNvPr id="103" name="Google Shape;103;p22"/>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2"/>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Trebuchet MS"/>
              <a:buNone/>
              <a:defRPr sz="1600">
                <a:solidFill>
                  <a:srgbClr val="7F7F7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05" name="Google Shape;105;p22"/>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6" name="Google Shape;106;p2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9" name="Google Shape;109;p22"/>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9EDFF5"/>
                </a:solidFill>
                <a:latin typeface="Arial"/>
                <a:ea typeface="Arial"/>
                <a:cs typeface="Arial"/>
                <a:sym typeface="Arial"/>
              </a:rPr>
              <a:t>“</a:t>
            </a:r>
            <a:endParaRPr/>
          </a:p>
        </p:txBody>
      </p:sp>
      <p:sp>
        <p:nvSpPr>
          <p:cNvPr id="110" name="Google Shape;110;p22"/>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9EDFF5"/>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1"/>
        <p:cNvGrpSpPr/>
        <p:nvPr/>
      </p:nvGrpSpPr>
      <p:grpSpPr>
        <a:xfrm>
          <a:off x="0" y="0"/>
          <a:ext cx="0" cy="0"/>
          <a:chOff x="0" y="0"/>
          <a:chExt cx="0" cy="0"/>
        </a:xfrm>
      </p:grpSpPr>
      <p:sp>
        <p:nvSpPr>
          <p:cNvPr id="112" name="Google Shape;112;p23"/>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3"/>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rgbClr val="3F3F3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4" name="Google Shape;114;p23"/>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5" name="Google Shape;115;p2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23"/>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9EDFF5"/>
                </a:solidFill>
                <a:latin typeface="Arial"/>
                <a:ea typeface="Arial"/>
                <a:cs typeface="Arial"/>
                <a:sym typeface="Arial"/>
              </a:rPr>
              <a:t>“</a:t>
            </a:r>
            <a:endParaRPr/>
          </a:p>
        </p:txBody>
      </p:sp>
      <p:sp>
        <p:nvSpPr>
          <p:cNvPr id="119" name="Google Shape;119;p23"/>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9EDFF5"/>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24"/>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3" name="Google Shape;123;p24"/>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4" name="Google Shape;124;p2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2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2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5"/>
          <p:cNvSpPr txBox="1">
            <a:spLocks noGrp="1"/>
          </p:cNvSpPr>
          <p:nvPr>
            <p:ph type="body" idx="1"/>
          </p:nvPr>
        </p:nvSpPr>
        <p:spPr>
          <a:xfrm rot="5400000">
            <a:off x="3035281" y="-197358"/>
            <a:ext cx="3880773" cy="859666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0" name="Google Shape;130;p2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6"/>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6" name="Google Shape;136;p2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
        <p:cNvGrpSpPr/>
        <p:nvPr/>
      </p:nvGrpSpPr>
      <p:grpSpPr>
        <a:xfrm>
          <a:off x="0" y="0"/>
          <a:ext cx="0" cy="0"/>
          <a:chOff x="0" y="0"/>
          <a:chExt cx="0" cy="0"/>
        </a:xfrm>
      </p:grpSpPr>
      <p:sp>
        <p:nvSpPr>
          <p:cNvPr id="40" name="Google Shape;40;p1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2"/>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2" name="Google Shape;42;p1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3"/>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48" name="Google Shape;48;p1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54" name="Google Shape;54;p1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5"/>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0" name="Google Shape;60;p15"/>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1" name="Google Shape;61;p1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6"/>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7" name="Google Shape;67;p16"/>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8" name="Google Shape;68;p16"/>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9" name="Google Shape;69;p16"/>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0" name="Google Shape;70;p1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sp>
        <p:nvSpPr>
          <p:cNvPr id="79" name="Google Shape;79;p1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9"/>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85" name="Google Shape;85;p19"/>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86" name="Google Shape;86;p1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0"/>
          <p:cNvGrpSpPr/>
          <p:nvPr/>
        </p:nvGrpSpPr>
        <p:grpSpPr>
          <a:xfrm>
            <a:off x="0" y="-8467"/>
            <a:ext cx="12192000" cy="6866467"/>
            <a:chOff x="0" y="-8467"/>
            <a:chExt cx="12192000" cy="6866467"/>
          </a:xfrm>
        </p:grpSpPr>
        <p:cxnSp>
          <p:nvCxnSpPr>
            <p:cNvPr id="7" name="Google Shape;7;p10"/>
            <p:cNvCxnSpPr/>
            <p:nvPr/>
          </p:nvCxnSpPr>
          <p:spPr>
            <a:xfrm>
              <a:off x="9371012" y="0"/>
              <a:ext cx="1219200" cy="6858000"/>
            </a:xfrm>
            <a:prstGeom prst="straightConnector1">
              <a:avLst/>
            </a:prstGeom>
            <a:noFill/>
            <a:ln w="9525" cap="flat" cmpd="sng">
              <a:solidFill>
                <a:schemeClr val="accent1">
                  <a:alpha val="69803"/>
                </a:schemeClr>
              </a:solidFill>
              <a:prstDash val="solid"/>
              <a:round/>
              <a:headEnd type="none" w="sm" len="sm"/>
              <a:tailEnd type="none" w="sm" len="sm"/>
            </a:ln>
          </p:spPr>
        </p:cxnSp>
        <p:cxnSp>
          <p:nvCxnSpPr>
            <p:cNvPr id="8" name="Google Shape;8;p10"/>
            <p:cNvCxnSpPr/>
            <p:nvPr/>
          </p:nvCxnSpPr>
          <p:spPr>
            <a:xfrm flipH="1">
              <a:off x="7425267" y="3681413"/>
              <a:ext cx="4763558" cy="3176587"/>
            </a:xfrm>
            <a:prstGeom prst="straightConnector1">
              <a:avLst/>
            </a:prstGeom>
            <a:noFill/>
            <a:ln w="9525" cap="flat" cmpd="sng">
              <a:solidFill>
                <a:schemeClr val="accent1">
                  <a:alpha val="69803"/>
                </a:schemeClr>
              </a:solidFill>
              <a:prstDash val="solid"/>
              <a:round/>
              <a:headEnd type="none" w="sm" len="sm"/>
              <a:tailEnd type="none" w="sm" len="sm"/>
            </a:ln>
          </p:spPr>
        </p:cxnSp>
        <p:sp>
          <p:nvSpPr>
            <p:cNvPr id="9" name="Google Shape;9;p10"/>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10" name="Google Shape;10;p10"/>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0"/>
            <p:cNvSpPr/>
            <p:nvPr/>
          </p:nvSpPr>
          <p:spPr>
            <a:xfrm>
              <a:off x="8932333" y="3048000"/>
              <a:ext cx="3259667" cy="3810000"/>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0"/>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13" name="Google Shape;13;p10"/>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14" name="Google Shape;14;p10"/>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5" name="Google Shape;15;p10"/>
            <p:cNvSpPr/>
            <p:nvPr/>
          </p:nvSpPr>
          <p:spPr>
            <a:xfrm>
              <a:off x="10371666" y="3589867"/>
              <a:ext cx="1817159" cy="3268133"/>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0"/>
            <p:cNvSpPr/>
            <p:nvPr/>
          </p:nvSpPr>
          <p:spPr>
            <a:xfrm>
              <a:off x="0" y="4013200"/>
              <a:ext cx="448733" cy="2844800"/>
            </a:xfrm>
            <a:prstGeom prst="triangle">
              <a:avLst>
                <a:gd name="adj" fmla="val 0"/>
              </a:avLst>
            </a:prstGeom>
            <a:solidFill>
              <a:schemeClr val="accent1">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1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8" name="Google Shape;18;p10"/>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9" name="Google Shape;19;p1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0" name="Google Shape;20;p1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1" name="Google Shape;21;p1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a:spLocks noGrp="1"/>
          </p:cNvSpPr>
          <p:nvPr>
            <p:ph type="ctrTitle"/>
          </p:nvPr>
        </p:nvSpPr>
        <p:spPr>
          <a:xfrm>
            <a:off x="1507067" y="676405"/>
            <a:ext cx="7766936" cy="385801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226292"/>
              </a:buClr>
              <a:buSzPts val="5400"/>
              <a:buFont typeface="Trebuchet MS"/>
              <a:buNone/>
            </a:pPr>
            <a:r>
              <a:rPr lang="en-US" dirty="0">
                <a:solidFill>
                  <a:srgbClr val="226292"/>
                </a:solidFill>
              </a:rPr>
              <a:t>Secure Storing and Sharing of office Data Using Cloud Computing</a:t>
            </a:r>
            <a:br>
              <a:rPr lang="en-US" dirty="0">
                <a:solidFill>
                  <a:srgbClr val="226292"/>
                </a:solidFill>
              </a:rPr>
            </a:br>
            <a:endParaRPr dirty="0">
              <a:solidFill>
                <a:srgbClr val="226292"/>
              </a:solidFill>
            </a:endParaRPr>
          </a:p>
        </p:txBody>
      </p:sp>
      <p:sp>
        <p:nvSpPr>
          <p:cNvPr id="144" name="Google Shape;144;p1"/>
          <p:cNvSpPr txBox="1">
            <a:spLocks noGrp="1"/>
          </p:cNvSpPr>
          <p:nvPr>
            <p:ph type="subTitle" idx="1"/>
          </p:nvPr>
        </p:nvSpPr>
        <p:spPr>
          <a:xfrm>
            <a:off x="1507067" y="4446740"/>
            <a:ext cx="7766936" cy="700992"/>
          </a:xfrm>
          <a:prstGeom prst="rect">
            <a:avLst/>
          </a:prstGeom>
          <a:noFill/>
          <a:ln>
            <a:noFill/>
          </a:ln>
        </p:spPr>
        <p:txBody>
          <a:bodyPr spcFirstLastPara="1" wrap="square" lIns="91425" tIns="45700" rIns="91425" bIns="45700" anchor="t" anchorCtr="0">
            <a:normAutofit fontScale="92500" lnSpcReduction="10000"/>
          </a:bodyPr>
          <a:lstStyle/>
          <a:p>
            <a:pPr marL="0" lvl="0" indent="0" algn="r" rtl="0">
              <a:spcBef>
                <a:spcPts val="0"/>
              </a:spcBef>
              <a:spcAft>
                <a:spcPts val="0"/>
              </a:spcAft>
              <a:buSzPct val="79999"/>
              <a:buNone/>
            </a:pPr>
            <a:r>
              <a:rPr lang="en-US">
                <a:solidFill>
                  <a:srgbClr val="226292"/>
                </a:solidFill>
              </a:rPr>
              <a:t>SUBMITTED BY</a:t>
            </a:r>
            <a:endParaRPr/>
          </a:p>
          <a:p>
            <a:pPr marL="0" lvl="0" indent="0" algn="r" rtl="0">
              <a:spcBef>
                <a:spcPts val="1000"/>
              </a:spcBef>
              <a:spcAft>
                <a:spcPts val="0"/>
              </a:spcAft>
              <a:buSzPct val="79999"/>
              <a:buNone/>
            </a:pPr>
            <a:r>
              <a:rPr lang="en-US">
                <a:solidFill>
                  <a:srgbClr val="226292"/>
                </a:solidFill>
              </a:rPr>
              <a:t>EMIL ELDHOSE</a:t>
            </a:r>
            <a:endParaRPr>
              <a:solidFill>
                <a:srgbClr val="22629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2"/>
            <a:ext cx="12284765" cy="6856327"/>
          </a:xfrm>
          <a:prstGeom prst="rect">
            <a:avLst/>
          </a:prstGeom>
        </p:spPr>
      </p:pic>
    </p:spTree>
    <p:extLst>
      <p:ext uri="{BB962C8B-B14F-4D97-AF65-F5344CB8AC3E}">
        <p14:creationId xmlns:p14="http://schemas.microsoft.com/office/powerpoint/2010/main" val="1090787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2"/>
            <a:ext cx="12192000" cy="6856327"/>
          </a:xfrm>
          <a:prstGeom prst="rect">
            <a:avLst/>
          </a:prstGeom>
        </p:spPr>
      </p:pic>
    </p:spTree>
    <p:extLst>
      <p:ext uri="{BB962C8B-B14F-4D97-AF65-F5344CB8AC3E}">
        <p14:creationId xmlns:p14="http://schemas.microsoft.com/office/powerpoint/2010/main" val="2800956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2"/>
            <a:ext cx="12192000" cy="6856327"/>
          </a:xfrm>
          <a:prstGeom prst="rect">
            <a:avLst/>
          </a:prstGeom>
        </p:spPr>
      </p:pic>
    </p:spTree>
    <p:extLst>
      <p:ext uri="{BB962C8B-B14F-4D97-AF65-F5344CB8AC3E}">
        <p14:creationId xmlns:p14="http://schemas.microsoft.com/office/powerpoint/2010/main" val="1073795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2"/>
            <a:ext cx="12192000" cy="6856327"/>
          </a:xfrm>
          <a:prstGeom prst="rect">
            <a:avLst/>
          </a:prstGeom>
        </p:spPr>
      </p:pic>
    </p:spTree>
    <p:extLst>
      <p:ext uri="{BB962C8B-B14F-4D97-AF65-F5344CB8AC3E}">
        <p14:creationId xmlns:p14="http://schemas.microsoft.com/office/powerpoint/2010/main" val="2847205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2"/>
            <a:ext cx="12192000" cy="6856327"/>
          </a:xfrm>
          <a:prstGeom prst="rect">
            <a:avLst/>
          </a:prstGeom>
        </p:spPr>
      </p:pic>
    </p:spTree>
    <p:extLst>
      <p:ext uri="{BB962C8B-B14F-4D97-AF65-F5344CB8AC3E}">
        <p14:creationId xmlns:p14="http://schemas.microsoft.com/office/powerpoint/2010/main" val="727156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2"/>
            <a:ext cx="12192000" cy="6856327"/>
          </a:xfrm>
          <a:prstGeom prst="rect">
            <a:avLst/>
          </a:prstGeom>
        </p:spPr>
      </p:pic>
    </p:spTree>
    <p:extLst>
      <p:ext uri="{BB962C8B-B14F-4D97-AF65-F5344CB8AC3E}">
        <p14:creationId xmlns:p14="http://schemas.microsoft.com/office/powerpoint/2010/main" val="43106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2"/>
            <a:ext cx="12192000" cy="6856327"/>
          </a:xfrm>
          <a:prstGeom prst="rect">
            <a:avLst/>
          </a:prstGeom>
        </p:spPr>
      </p:pic>
    </p:spTree>
    <p:extLst>
      <p:ext uri="{BB962C8B-B14F-4D97-AF65-F5344CB8AC3E}">
        <p14:creationId xmlns:p14="http://schemas.microsoft.com/office/powerpoint/2010/main" val="4215665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2"/>
            <a:ext cx="12192000" cy="6856327"/>
          </a:xfrm>
          <a:prstGeom prst="rect">
            <a:avLst/>
          </a:prstGeom>
        </p:spPr>
      </p:pic>
    </p:spTree>
    <p:extLst>
      <p:ext uri="{BB962C8B-B14F-4D97-AF65-F5344CB8AC3E}">
        <p14:creationId xmlns:p14="http://schemas.microsoft.com/office/powerpoint/2010/main" val="1761869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2"/>
            <a:ext cx="12192000" cy="6856327"/>
          </a:xfrm>
          <a:prstGeom prst="rect">
            <a:avLst/>
          </a:prstGeom>
        </p:spPr>
      </p:pic>
    </p:spTree>
    <p:extLst>
      <p:ext uri="{BB962C8B-B14F-4D97-AF65-F5344CB8AC3E}">
        <p14:creationId xmlns:p14="http://schemas.microsoft.com/office/powerpoint/2010/main" val="1638206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2"/>
            <a:ext cx="12192000" cy="6856327"/>
          </a:xfrm>
          <a:prstGeom prst="rect">
            <a:avLst/>
          </a:prstGeom>
        </p:spPr>
      </p:pic>
    </p:spTree>
    <p:extLst>
      <p:ext uri="{BB962C8B-B14F-4D97-AF65-F5344CB8AC3E}">
        <p14:creationId xmlns:p14="http://schemas.microsoft.com/office/powerpoint/2010/main" val="3970678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
          <p:cNvSpPr txBox="1">
            <a:spLocks noGrp="1"/>
          </p:cNvSpPr>
          <p:nvPr>
            <p:ph type="title"/>
          </p:nvPr>
        </p:nvSpPr>
        <p:spPr>
          <a:xfrm>
            <a:off x="677334" y="609600"/>
            <a:ext cx="8596668" cy="80584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B050"/>
              </a:buClr>
              <a:buSzPts val="3600"/>
              <a:buFont typeface="Trebuchet MS"/>
              <a:buNone/>
            </a:pPr>
            <a:r>
              <a:rPr lang="en-US" b="1" u="sng">
                <a:solidFill>
                  <a:srgbClr val="00B050"/>
                </a:solidFill>
              </a:rPr>
              <a:t>RELEVANCE OF TOPIC</a:t>
            </a:r>
            <a:endParaRPr b="1" u="sng">
              <a:solidFill>
                <a:srgbClr val="00B050"/>
              </a:solidFill>
            </a:endParaRPr>
          </a:p>
        </p:txBody>
      </p:sp>
      <p:sp>
        <p:nvSpPr>
          <p:cNvPr id="150" name="Google Shape;150;p2"/>
          <p:cNvSpPr txBox="1">
            <a:spLocks noGrp="1"/>
          </p:cNvSpPr>
          <p:nvPr>
            <p:ph type="body" idx="1"/>
          </p:nvPr>
        </p:nvSpPr>
        <p:spPr>
          <a:xfrm>
            <a:off x="677334" y="1528175"/>
            <a:ext cx="8596668" cy="4513187"/>
          </a:xfrm>
          <a:prstGeom prst="rect">
            <a:avLst/>
          </a:prstGeom>
          <a:noFill/>
          <a:ln>
            <a:noFill/>
          </a:ln>
        </p:spPr>
        <p:txBody>
          <a:bodyPr spcFirstLastPara="1" wrap="square" lIns="91425" tIns="45700" rIns="91425" bIns="45700" anchor="t" anchorCtr="0">
            <a:normAutofit/>
          </a:bodyPr>
          <a:lstStyle/>
          <a:p>
            <a:pPr marL="342900" lvl="0" indent="-342900" algn="just">
              <a:spcBef>
                <a:spcPts val="0"/>
              </a:spcBef>
            </a:pPr>
            <a:r>
              <a:rPr lang="en-US" dirty="0">
                <a:solidFill>
                  <a:schemeClr val="accent5"/>
                </a:solidFill>
              </a:rPr>
              <a:t>Cloud file storage is a method for storing data in the cloud that provides servers and applications access to data through shared file systems</a:t>
            </a:r>
            <a:r>
              <a:rPr lang="en-US" dirty="0" smtClean="0">
                <a:solidFill>
                  <a:schemeClr val="accent5"/>
                </a:solidFill>
              </a:rPr>
              <a:t>.</a:t>
            </a:r>
          </a:p>
          <a:p>
            <a:pPr marL="342900" lvl="0" indent="-342900" algn="just">
              <a:spcBef>
                <a:spcPts val="0"/>
              </a:spcBef>
            </a:pPr>
            <a:r>
              <a:rPr lang="en-US" dirty="0" smtClean="0">
                <a:solidFill>
                  <a:schemeClr val="accent5"/>
                </a:solidFill>
              </a:rPr>
              <a:t>This </a:t>
            </a:r>
            <a:r>
              <a:rPr lang="en-US" dirty="0">
                <a:solidFill>
                  <a:schemeClr val="accent5"/>
                </a:solidFill>
              </a:rPr>
              <a:t>compatibility makes cloud file storage ideal for workloads that rely on shared file systems and provides simple integration without code changes</a:t>
            </a:r>
            <a:r>
              <a:rPr lang="en-US" dirty="0" smtClean="0">
                <a:solidFill>
                  <a:schemeClr val="accent5"/>
                </a:solidFill>
              </a:rPr>
              <a:t>.</a:t>
            </a:r>
            <a:endParaRPr dirty="0">
              <a:solidFill>
                <a:schemeClr val="accent5"/>
              </a:solidFill>
            </a:endParaRPr>
          </a:p>
          <a:p>
            <a:pPr marL="342900" lvl="0" indent="-342900" algn="just"/>
            <a:r>
              <a:rPr lang="en-US" dirty="0">
                <a:solidFill>
                  <a:schemeClr val="accent5"/>
                </a:solidFill>
              </a:rPr>
              <a:t> Cloud file sharing can be defined as a service that provides simultaneous access for multiple users to a common set of file data in the cloud. </a:t>
            </a:r>
            <a:endParaRPr lang="en-US" dirty="0" smtClean="0">
              <a:solidFill>
                <a:schemeClr val="accent5"/>
              </a:solidFill>
            </a:endParaRPr>
          </a:p>
          <a:p>
            <a:pPr marL="342900" lvl="0" indent="-342900" algn="just"/>
            <a:r>
              <a:rPr lang="en-US" dirty="0" smtClean="0">
                <a:solidFill>
                  <a:schemeClr val="accent5"/>
                </a:solidFill>
              </a:rPr>
              <a:t>Security </a:t>
            </a:r>
            <a:r>
              <a:rPr lang="en-US" dirty="0">
                <a:solidFill>
                  <a:schemeClr val="accent5"/>
                </a:solidFill>
              </a:rPr>
              <a:t>for file sharing in the cloud is managed with user and group permissions enabling administrators to tightly control access to the shared </a:t>
            </a:r>
            <a:r>
              <a:rPr lang="en-US" dirty="0" smtClean="0">
                <a:solidFill>
                  <a:schemeClr val="accent5"/>
                </a:solidFill>
              </a:rPr>
              <a:t>file</a:t>
            </a:r>
            <a:endParaRPr dirty="0">
              <a:solidFill>
                <a:schemeClr val="accent5"/>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9"/>
          <p:cNvSpPr txBox="1">
            <a:spLocks noGrp="1"/>
          </p:cNvSpPr>
          <p:nvPr>
            <p:ph type="title"/>
          </p:nvPr>
        </p:nvSpPr>
        <p:spPr>
          <a:xfrm>
            <a:off x="677335" y="1089764"/>
            <a:ext cx="8596668" cy="2567836"/>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rgbClr val="226292"/>
              </a:buClr>
              <a:buSzPts val="6000"/>
              <a:buFont typeface="Arial Black"/>
              <a:buNone/>
            </a:pPr>
            <a:r>
              <a:rPr lang="en-US" sz="6000">
                <a:solidFill>
                  <a:srgbClr val="226292"/>
                </a:solidFill>
                <a:latin typeface="Arial Black"/>
                <a:ea typeface="Arial Black"/>
                <a:cs typeface="Arial Black"/>
                <a:sym typeface="Arial Black"/>
              </a:rPr>
              <a:t>THANK YOU</a:t>
            </a:r>
            <a:endParaRPr sz="6000">
              <a:solidFill>
                <a:srgbClr val="226292"/>
              </a:solidFill>
              <a:latin typeface="Arial Black"/>
              <a:ea typeface="Arial Black"/>
              <a:cs typeface="Arial Black"/>
              <a:sym typeface="Arial Black"/>
            </a:endParaRPr>
          </a:p>
        </p:txBody>
      </p:sp>
      <p:sp>
        <p:nvSpPr>
          <p:cNvPr id="192" name="Google Shape;192;p9"/>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26292"/>
              </a:buClr>
              <a:buSzPts val="3600"/>
              <a:buFont typeface="Trebuchet MS"/>
              <a:buNone/>
            </a:pPr>
            <a:r>
              <a:rPr lang="en-US" b="1" u="sng">
                <a:solidFill>
                  <a:srgbClr val="226292"/>
                </a:solidFill>
              </a:rPr>
              <a:t>DESCRIPTION</a:t>
            </a:r>
            <a:endParaRPr b="1" u="sng">
              <a:solidFill>
                <a:srgbClr val="226292"/>
              </a:solidFill>
            </a:endParaRPr>
          </a:p>
        </p:txBody>
      </p:sp>
      <p:sp>
        <p:nvSpPr>
          <p:cNvPr id="156" name="Google Shape;156;p3"/>
          <p:cNvSpPr txBox="1">
            <a:spLocks noGrp="1"/>
          </p:cNvSpPr>
          <p:nvPr>
            <p:ph type="body" idx="1"/>
          </p:nvPr>
        </p:nvSpPr>
        <p:spPr>
          <a:xfrm>
            <a:off x="677334" y="1302707"/>
            <a:ext cx="8596668" cy="4738655"/>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SzPts val="1280"/>
              <a:buChar char="►"/>
            </a:pPr>
            <a:r>
              <a:rPr lang="en-US" sz="1600" dirty="0">
                <a:solidFill>
                  <a:srgbClr val="226292"/>
                </a:solidFill>
              </a:rPr>
              <a:t>Cloud computing is an emerging paradigm that aims to provide computing resources, massive data storage capacity and, flexible data sharing services. </a:t>
            </a:r>
            <a:endParaRPr sz="1600" dirty="0">
              <a:solidFill>
                <a:srgbClr val="226292"/>
              </a:solidFill>
            </a:endParaRPr>
          </a:p>
          <a:p>
            <a:pPr marL="342900" lvl="0" indent="-342900" algn="just" rtl="0">
              <a:spcBef>
                <a:spcPts val="1000"/>
              </a:spcBef>
              <a:spcAft>
                <a:spcPts val="0"/>
              </a:spcAft>
              <a:buSzPts val="1280"/>
              <a:buChar char="►"/>
            </a:pPr>
            <a:r>
              <a:rPr lang="en-US" sz="1600" dirty="0">
                <a:solidFill>
                  <a:srgbClr val="226292"/>
                </a:solidFill>
              </a:rPr>
              <a:t>The explosive growth of data produced persuade business and users, driven by the cloud-top features, to outsource their data to the cloud storage systems.</a:t>
            </a:r>
            <a:endParaRPr dirty="0"/>
          </a:p>
          <a:p>
            <a:pPr marL="342900" lvl="0" indent="-342900" algn="just" rtl="0">
              <a:spcBef>
                <a:spcPts val="1000"/>
              </a:spcBef>
              <a:spcAft>
                <a:spcPts val="0"/>
              </a:spcAft>
              <a:buSzPts val="1280"/>
              <a:buChar char="►"/>
            </a:pPr>
            <a:r>
              <a:rPr lang="en-US" sz="1600" dirty="0" smtClean="0">
                <a:solidFill>
                  <a:srgbClr val="226292"/>
                </a:solidFill>
              </a:rPr>
              <a:t>Data </a:t>
            </a:r>
            <a:r>
              <a:rPr lang="en-US" sz="1600" dirty="0">
                <a:solidFill>
                  <a:srgbClr val="226292"/>
                </a:solidFill>
              </a:rPr>
              <a:t>must be encrypted prior to storing it in the, potentially untrustworthy cloud.</a:t>
            </a:r>
            <a:endParaRPr dirty="0"/>
          </a:p>
          <a:p>
            <a:pPr marL="342900" lvl="0" indent="-342900" algn="just" rtl="0">
              <a:spcBef>
                <a:spcPts val="1000"/>
              </a:spcBef>
              <a:spcAft>
                <a:spcPts val="0"/>
              </a:spcAft>
              <a:buSzPts val="1280"/>
              <a:buChar char="►"/>
            </a:pPr>
            <a:r>
              <a:rPr lang="en-US" sz="1600" dirty="0">
                <a:solidFill>
                  <a:srgbClr val="226292"/>
                </a:solidFill>
              </a:rPr>
              <a:t>The key management is conveniently designed. In order to ensure robust data sharing </a:t>
            </a:r>
            <a:r>
              <a:rPr lang="en-US" sz="1600" dirty="0" smtClean="0">
                <a:solidFill>
                  <a:srgbClr val="226292"/>
                </a:solidFill>
              </a:rPr>
              <a:t>security</a:t>
            </a:r>
          </a:p>
          <a:p>
            <a:pPr marL="342900" lvl="0" indent="-342900" algn="just" rtl="0">
              <a:spcBef>
                <a:spcPts val="1000"/>
              </a:spcBef>
              <a:spcAft>
                <a:spcPts val="0"/>
              </a:spcAft>
              <a:buSzPts val="1280"/>
              <a:buChar char="►"/>
            </a:pPr>
            <a:r>
              <a:rPr lang="en-US" sz="1600" dirty="0" smtClean="0">
                <a:solidFill>
                  <a:srgbClr val="226292"/>
                </a:solidFill>
              </a:rPr>
              <a:t>Security </a:t>
            </a:r>
            <a:r>
              <a:rPr lang="en-US" sz="1600" dirty="0">
                <a:solidFill>
                  <a:srgbClr val="226292"/>
                </a:solidFill>
              </a:rPr>
              <a:t>analysis indicates </a:t>
            </a:r>
            <a:r>
              <a:rPr lang="en-US" sz="1600" dirty="0" smtClean="0">
                <a:solidFill>
                  <a:srgbClr val="226292"/>
                </a:solidFill>
              </a:rPr>
              <a:t>that it is </a:t>
            </a:r>
            <a:r>
              <a:rPr lang="en-US" sz="1600" dirty="0">
                <a:solidFill>
                  <a:srgbClr val="226292"/>
                </a:solidFill>
              </a:rPr>
              <a:t>extremely secure and robust against attacks such as brute-force, eavesdropping, man-in-the-middle, and offline-dictionary attacks.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4"/>
          <p:cNvSpPr txBox="1">
            <a:spLocks noGrp="1"/>
          </p:cNvSpPr>
          <p:nvPr>
            <p:ph type="title"/>
          </p:nvPr>
        </p:nvSpPr>
        <p:spPr>
          <a:xfrm>
            <a:off x="677334" y="609600"/>
            <a:ext cx="8596668" cy="70563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00"/>
              </a:buClr>
              <a:buSzPts val="3600"/>
              <a:buFont typeface="Trebuchet MS"/>
              <a:buNone/>
            </a:pPr>
            <a:r>
              <a:rPr lang="en-US" b="1" u="sng">
                <a:solidFill>
                  <a:srgbClr val="C00000"/>
                </a:solidFill>
              </a:rPr>
              <a:t>OBJECTIVE</a:t>
            </a:r>
            <a:endParaRPr b="1" u="sng">
              <a:solidFill>
                <a:srgbClr val="C00000"/>
              </a:solidFill>
            </a:endParaRPr>
          </a:p>
        </p:txBody>
      </p:sp>
      <p:sp>
        <p:nvSpPr>
          <p:cNvPr id="162" name="Google Shape;162;p4"/>
          <p:cNvSpPr txBox="1">
            <a:spLocks noGrp="1"/>
          </p:cNvSpPr>
          <p:nvPr>
            <p:ph type="body" idx="1"/>
          </p:nvPr>
        </p:nvSpPr>
        <p:spPr>
          <a:xfrm>
            <a:off x="677334" y="1315233"/>
            <a:ext cx="8596668" cy="4726129"/>
          </a:xfrm>
          <a:prstGeom prst="rect">
            <a:avLst/>
          </a:prstGeom>
          <a:noFill/>
          <a:ln>
            <a:noFill/>
          </a:ln>
        </p:spPr>
        <p:txBody>
          <a:bodyPr spcFirstLastPara="1" wrap="square" lIns="91425" tIns="45700" rIns="91425" bIns="45700" anchor="t" anchorCtr="0">
            <a:normAutofit/>
          </a:bodyPr>
          <a:lstStyle/>
          <a:p>
            <a:r>
              <a:rPr lang="en-US" dirty="0" smtClean="0">
                <a:solidFill>
                  <a:srgbClr val="C00000"/>
                </a:solidFill>
              </a:rPr>
              <a:t>Storing </a:t>
            </a:r>
            <a:r>
              <a:rPr lang="en-US" dirty="0">
                <a:solidFill>
                  <a:srgbClr val="C00000"/>
                </a:solidFill>
              </a:rPr>
              <a:t>file data in the cloud delivers advantages in three key areas:</a:t>
            </a:r>
          </a:p>
          <a:p>
            <a:r>
              <a:rPr lang="en-US" dirty="0">
                <a:solidFill>
                  <a:srgbClr val="C00000"/>
                </a:solidFill>
              </a:rPr>
              <a:t>1. Scalability - Although not every cloud file storage solution can scale, leveraging all the capabilities of the cloud, the most advanced solutions provide the ability to start with the capacity and performance you need today and grow your capacity as needed. No more over provisioning to try and anticipate future needs.</a:t>
            </a:r>
          </a:p>
          <a:p>
            <a:r>
              <a:rPr lang="en-US" dirty="0">
                <a:solidFill>
                  <a:srgbClr val="C00000"/>
                </a:solidFill>
              </a:rPr>
              <a:t>2. Interoperability - Many existing applications require integration with shared file services that follow existing file system semantics. Cloud file storage solutions offer a distinct advantage as there is no new code to write to have secure, shared file access.</a:t>
            </a:r>
            <a:br>
              <a:rPr lang="en-US" dirty="0">
                <a:solidFill>
                  <a:srgbClr val="C00000"/>
                </a:solidFill>
              </a:rPr>
            </a:br>
            <a:endParaRPr lang="en-US" dirty="0">
              <a:solidFill>
                <a:srgbClr val="C00000"/>
              </a:solidFill>
            </a:endParaRPr>
          </a:p>
          <a:p>
            <a:r>
              <a:rPr lang="en-US" dirty="0">
                <a:solidFill>
                  <a:srgbClr val="C00000"/>
                </a:solidFill>
              </a:rPr>
              <a:t>3. Budget and Resources - Operating file services on-premises requires budget for hardware, ongoing maintenance, power, cooling, and physical space. Cloud file storage enables organizations to redeploy technical resources to other projects that bring more value to the business.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677334" y="609600"/>
            <a:ext cx="8596668" cy="81836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05828"/>
              </a:buClr>
              <a:buSzPts val="3600"/>
              <a:buFont typeface="Trebuchet MS"/>
              <a:buNone/>
            </a:pPr>
            <a:r>
              <a:rPr lang="en-US" b="1" u="sng">
                <a:solidFill>
                  <a:srgbClr val="205828"/>
                </a:solidFill>
              </a:rPr>
              <a:t>EXISTING SYSTEM</a:t>
            </a:r>
            <a:endParaRPr b="1" u="sng">
              <a:solidFill>
                <a:srgbClr val="205828"/>
              </a:solidFill>
            </a:endParaRPr>
          </a:p>
        </p:txBody>
      </p:sp>
      <p:sp>
        <p:nvSpPr>
          <p:cNvPr id="168" name="Google Shape;168;p5"/>
          <p:cNvSpPr txBox="1">
            <a:spLocks noGrp="1"/>
          </p:cNvSpPr>
          <p:nvPr>
            <p:ph type="body" idx="1"/>
          </p:nvPr>
        </p:nvSpPr>
        <p:spPr>
          <a:xfrm>
            <a:off x="677334" y="1302707"/>
            <a:ext cx="8596668" cy="4738655"/>
          </a:xfrm>
          <a:prstGeom prst="rect">
            <a:avLst/>
          </a:prstGeom>
          <a:noFill/>
          <a:ln>
            <a:noFill/>
          </a:ln>
        </p:spPr>
        <p:txBody>
          <a:bodyPr spcFirstLastPara="1" wrap="square" lIns="91425" tIns="45700" rIns="91425" bIns="45700" anchor="t" anchorCtr="0">
            <a:normAutofit lnSpcReduction="10000"/>
          </a:bodyPr>
          <a:lstStyle/>
          <a:p>
            <a:pPr marL="0" lvl="0" indent="0" algn="just" rtl="0">
              <a:spcBef>
                <a:spcPts val="0"/>
              </a:spcBef>
              <a:spcAft>
                <a:spcPts val="0"/>
              </a:spcAft>
              <a:buSzPts val="1920"/>
              <a:buNone/>
            </a:pPr>
            <a:r>
              <a:rPr lang="en-US" sz="2400" dirty="0">
                <a:solidFill>
                  <a:srgbClr val="205828"/>
                </a:solidFill>
              </a:rPr>
              <a:t>Traditional encryption applications, generally, suffer from limited usability due to the manual solution provided by applications. </a:t>
            </a:r>
            <a:endParaRPr sz="2400" dirty="0">
              <a:solidFill>
                <a:srgbClr val="205828"/>
              </a:solidFill>
            </a:endParaRPr>
          </a:p>
          <a:p>
            <a:pPr marL="342900" lvl="0" indent="-342900" algn="just" rtl="0">
              <a:spcBef>
                <a:spcPts val="1000"/>
              </a:spcBef>
              <a:spcAft>
                <a:spcPts val="0"/>
              </a:spcAft>
              <a:buSzPts val="1920"/>
              <a:buChar char="►"/>
            </a:pPr>
            <a:r>
              <a:rPr lang="en-US" sz="2400" dirty="0">
                <a:solidFill>
                  <a:srgbClr val="205828"/>
                </a:solidFill>
              </a:rPr>
              <a:t>Data owners must encrypt their data manually prior to uploading to the cloud. Moreover, users have to manually generate, manage, and store the encryption keys. However, the involvement of data owners in performing multiple encryption and decryption operations.</a:t>
            </a:r>
            <a:endParaRPr dirty="0"/>
          </a:p>
          <a:p>
            <a:pPr marL="342900" lvl="0" indent="-342900" algn="just" rtl="0">
              <a:spcBef>
                <a:spcPts val="1000"/>
              </a:spcBef>
              <a:spcAft>
                <a:spcPts val="0"/>
              </a:spcAft>
              <a:buSzPts val="1920"/>
              <a:buChar char="►"/>
            </a:pPr>
            <a:r>
              <a:rPr lang="en-US" sz="2400" dirty="0">
                <a:solidFill>
                  <a:srgbClr val="205828"/>
                </a:solidFill>
              </a:rPr>
              <a:t>It is time consuming</a:t>
            </a:r>
            <a:endParaRPr dirty="0"/>
          </a:p>
          <a:p>
            <a:pPr marL="342900" lvl="0" indent="-342900" algn="just" rtl="0">
              <a:spcBef>
                <a:spcPts val="1000"/>
              </a:spcBef>
              <a:spcAft>
                <a:spcPts val="0"/>
              </a:spcAft>
              <a:buSzPts val="1920"/>
              <a:buChar char="►"/>
            </a:pPr>
            <a:r>
              <a:rPr lang="en-US" sz="2400" dirty="0">
                <a:solidFill>
                  <a:srgbClr val="205828"/>
                </a:solidFill>
              </a:rPr>
              <a:t>it is difficult for users to manage more than a few keys, and if the keys are leaked or otherwise compromised, security will be threatened.</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title"/>
          </p:nvPr>
        </p:nvSpPr>
        <p:spPr>
          <a:xfrm>
            <a:off x="677334" y="609600"/>
            <a:ext cx="8596668" cy="718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0000"/>
              </a:buClr>
              <a:buSzPts val="3600"/>
              <a:buFont typeface="Trebuchet MS"/>
              <a:buNone/>
            </a:pPr>
            <a:r>
              <a:rPr lang="en-US" b="1" u="sng">
                <a:solidFill>
                  <a:srgbClr val="FF0000"/>
                </a:solidFill>
              </a:rPr>
              <a:t>PROPOSED SYSTEM</a:t>
            </a:r>
            <a:endParaRPr b="1" u="sng">
              <a:solidFill>
                <a:srgbClr val="FF0000"/>
              </a:solidFill>
            </a:endParaRPr>
          </a:p>
        </p:txBody>
      </p:sp>
      <p:sp>
        <p:nvSpPr>
          <p:cNvPr id="174" name="Google Shape;174;p6"/>
          <p:cNvSpPr txBox="1">
            <a:spLocks noGrp="1"/>
          </p:cNvSpPr>
          <p:nvPr>
            <p:ph type="body" idx="1"/>
          </p:nvPr>
        </p:nvSpPr>
        <p:spPr>
          <a:xfrm>
            <a:off x="677334" y="1503123"/>
            <a:ext cx="8596668" cy="4538239"/>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SzPts val="1440"/>
              <a:buChar char="►"/>
            </a:pPr>
            <a:r>
              <a:rPr lang="en-US" dirty="0">
                <a:solidFill>
                  <a:srgbClr val="FF0000"/>
                </a:solidFill>
              </a:rPr>
              <a:t>The </a:t>
            </a:r>
            <a:r>
              <a:rPr lang="en-US" dirty="0" smtClean="0">
                <a:solidFill>
                  <a:srgbClr val="FF0000"/>
                </a:solidFill>
              </a:rPr>
              <a:t>proposed </a:t>
            </a:r>
            <a:r>
              <a:rPr lang="en-US" dirty="0">
                <a:solidFill>
                  <a:srgbClr val="FF0000"/>
                </a:solidFill>
              </a:rPr>
              <a:t>fie system is designed to work atop third-party cloud tools to allow data </a:t>
            </a:r>
            <a:r>
              <a:rPr lang="en-US" dirty="0" smtClean="0">
                <a:solidFill>
                  <a:srgbClr val="FF0000"/>
                </a:solidFill>
              </a:rPr>
              <a:t>owner storing </a:t>
            </a:r>
            <a:r>
              <a:rPr lang="en-US" dirty="0">
                <a:solidFill>
                  <a:srgbClr val="FF0000"/>
                </a:solidFill>
              </a:rPr>
              <a:t>his/her files in an encrypted </a:t>
            </a:r>
            <a:r>
              <a:rPr lang="en-US" dirty="0" smtClean="0">
                <a:solidFill>
                  <a:srgbClr val="FF0000"/>
                </a:solidFill>
              </a:rPr>
              <a:t>manner</a:t>
            </a:r>
          </a:p>
          <a:p>
            <a:pPr marL="342900" lvl="0" indent="-342900" algn="just" rtl="0">
              <a:spcBef>
                <a:spcPts val="0"/>
              </a:spcBef>
              <a:spcAft>
                <a:spcPts val="0"/>
              </a:spcAft>
              <a:buSzPts val="1440"/>
              <a:buChar char="►"/>
            </a:pPr>
            <a:endParaRPr lang="en-US" dirty="0">
              <a:solidFill>
                <a:srgbClr val="FF0000"/>
              </a:solidFill>
            </a:endParaRPr>
          </a:p>
          <a:p>
            <a:pPr marL="342900" lvl="0" indent="-342900" algn="just" rtl="0">
              <a:spcBef>
                <a:spcPts val="0"/>
              </a:spcBef>
              <a:spcAft>
                <a:spcPts val="0"/>
              </a:spcAft>
              <a:buSzPts val="1440"/>
              <a:buChar char="►"/>
            </a:pPr>
            <a:r>
              <a:rPr lang="en-US" dirty="0" smtClean="0">
                <a:solidFill>
                  <a:srgbClr val="FF0000"/>
                </a:solidFill>
              </a:rPr>
              <a:t> </a:t>
            </a:r>
            <a:r>
              <a:rPr lang="en-US" dirty="0">
                <a:solidFill>
                  <a:srgbClr val="FF0000"/>
                </a:solidFill>
              </a:rPr>
              <a:t>PKG will generate the master key pair and send the master public key to the data owner in order to encrypt the file. </a:t>
            </a:r>
            <a:endParaRPr lang="en-US" dirty="0" smtClean="0">
              <a:solidFill>
                <a:srgbClr val="FF0000"/>
              </a:solidFill>
            </a:endParaRPr>
          </a:p>
          <a:p>
            <a:pPr marL="342900" lvl="0" indent="-342900" algn="just" rtl="0">
              <a:spcBef>
                <a:spcPts val="0"/>
              </a:spcBef>
              <a:spcAft>
                <a:spcPts val="0"/>
              </a:spcAft>
              <a:buSzPts val="1440"/>
              <a:buChar char="►"/>
            </a:pPr>
            <a:endParaRPr lang="en-US" dirty="0">
              <a:solidFill>
                <a:srgbClr val="FF0000"/>
              </a:solidFill>
            </a:endParaRPr>
          </a:p>
          <a:p>
            <a:pPr marL="342900" lvl="0" indent="-342900" algn="just" rtl="0">
              <a:spcBef>
                <a:spcPts val="0"/>
              </a:spcBef>
              <a:spcAft>
                <a:spcPts val="0"/>
              </a:spcAft>
              <a:buSzPts val="1440"/>
              <a:buChar char="►"/>
            </a:pPr>
            <a:r>
              <a:rPr lang="en-US" dirty="0" smtClean="0">
                <a:solidFill>
                  <a:srgbClr val="FF0000"/>
                </a:solidFill>
              </a:rPr>
              <a:t>All  </a:t>
            </a:r>
            <a:r>
              <a:rPr lang="en-US" dirty="0">
                <a:solidFill>
                  <a:srgbClr val="FF0000"/>
                </a:solidFill>
              </a:rPr>
              <a:t>files are stored encrypted in the server, personal files are decrypted by the data owner only, whereas the shared files can be decrypted by the authorized user using the private key obtained from the PKG server. Any unauthorized user will not be able to decrypt or alter the files.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lvl="0">
              <a:buClr>
                <a:srgbClr val="7030A0"/>
              </a:buClr>
              <a:buSzPts val="3600"/>
            </a:pPr>
            <a:r>
              <a:rPr lang="en-US" dirty="0"/>
              <a:t>FRONT END AND BACKEND</a:t>
            </a:r>
            <a:endParaRPr b="1" u="sng" dirty="0">
              <a:solidFill>
                <a:srgbClr val="7030A0"/>
              </a:solidFill>
            </a:endParaRPr>
          </a:p>
        </p:txBody>
      </p:sp>
      <p:sp>
        <p:nvSpPr>
          <p:cNvPr id="186" name="Google Shape;186;p8"/>
          <p:cNvSpPr txBox="1">
            <a:spLocks noGrp="1"/>
          </p:cNvSpPr>
          <p:nvPr>
            <p:ph type="body" idx="1"/>
          </p:nvPr>
        </p:nvSpPr>
        <p:spPr>
          <a:xfrm>
            <a:off x="677334" y="1815548"/>
            <a:ext cx="8596668" cy="1431236"/>
          </a:xfrm>
          <a:prstGeom prst="rect">
            <a:avLst/>
          </a:prstGeom>
          <a:noFill/>
          <a:ln>
            <a:noFill/>
          </a:ln>
        </p:spPr>
        <p:txBody>
          <a:bodyPr spcFirstLastPara="1" wrap="square" lIns="91425" tIns="45700" rIns="91425" bIns="45700" anchor="t" anchorCtr="0">
            <a:normAutofit/>
          </a:bodyPr>
          <a:lstStyle/>
          <a:p>
            <a:pPr fontAlgn="base"/>
            <a:r>
              <a:rPr lang="en-US" dirty="0">
                <a:solidFill>
                  <a:schemeClr val="accent1">
                    <a:lumMod val="75000"/>
                  </a:schemeClr>
                </a:solidFill>
              </a:rPr>
              <a:t>FRONT END   : HTML,CSS</a:t>
            </a:r>
          </a:p>
          <a:p>
            <a:pPr fontAlgn="base"/>
            <a:r>
              <a:rPr lang="en-US" dirty="0">
                <a:solidFill>
                  <a:schemeClr val="accent1">
                    <a:lumMod val="75000"/>
                  </a:schemeClr>
                </a:solidFill>
              </a:rPr>
              <a:t>BACKEND      : PYTHON</a:t>
            </a:r>
          </a:p>
          <a:p>
            <a:pPr marL="0" lvl="0" indent="0" algn="just" rtl="0">
              <a:spcBef>
                <a:spcPts val="0"/>
              </a:spcBef>
              <a:spcAft>
                <a:spcPts val="0"/>
              </a:spcAft>
              <a:buSzPts val="1440"/>
              <a:buNone/>
            </a:pPr>
            <a:endParaRPr dirty="0">
              <a:solidFill>
                <a:schemeClr val="accent1">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sp>
        <p:nvSpPr>
          <p:cNvPr id="3" name="Text Placeholder 2"/>
          <p:cNvSpPr>
            <a:spLocks noGrp="1"/>
          </p:cNvSpPr>
          <p:nvPr>
            <p:ph type="body" idx="1"/>
          </p:nvPr>
        </p:nvSpPr>
        <p:spPr/>
        <p:txBody>
          <a:bodyPr/>
          <a:lstStyle/>
          <a:p>
            <a:r>
              <a:rPr lang="en-US" b="1" dirty="0">
                <a:latin typeface="+mj-lt"/>
                <a:ea typeface="Segoe UI Symbol" panose="020B0502040204020203" pitchFamily="34" charset="0"/>
              </a:rPr>
              <a:t>Advanced Encryption Standard (AES)</a:t>
            </a:r>
          </a:p>
          <a:p>
            <a:pPr fontAlgn="base"/>
            <a:r>
              <a:rPr lang="en-US" dirty="0" smtClean="0">
                <a:latin typeface="+mj-lt"/>
                <a:ea typeface="Segoe UI Symbol" panose="020B0502040204020203" pitchFamily="34" charset="0"/>
              </a:rPr>
              <a:t>AES </a:t>
            </a:r>
            <a:r>
              <a:rPr lang="en-US" dirty="0">
                <a:latin typeface="+mj-lt"/>
                <a:ea typeface="Segoe UI Symbol" panose="020B0502040204020203" pitchFamily="34" charset="0"/>
              </a:rPr>
              <a:t>is a block cipher.</a:t>
            </a:r>
          </a:p>
          <a:p>
            <a:pPr fontAlgn="base"/>
            <a:r>
              <a:rPr lang="en-US" dirty="0">
                <a:latin typeface="+mj-lt"/>
                <a:ea typeface="Segoe UI Symbol" panose="020B0502040204020203" pitchFamily="34" charset="0"/>
              </a:rPr>
              <a:t>The key size can be 128/192/256 bits.</a:t>
            </a:r>
          </a:p>
          <a:p>
            <a:pPr fontAlgn="base"/>
            <a:r>
              <a:rPr lang="en-US" dirty="0">
                <a:latin typeface="+mj-lt"/>
                <a:ea typeface="Segoe UI Symbol" panose="020B0502040204020203" pitchFamily="34" charset="0"/>
              </a:rPr>
              <a:t>Encrypts data in blocks of 128 bits each</a:t>
            </a:r>
            <a:r>
              <a:rPr lang="en-US" dirty="0" smtClean="0">
                <a:latin typeface="+mj-lt"/>
                <a:ea typeface="Segoe UI Symbol" panose="020B0502040204020203" pitchFamily="34" charset="0"/>
              </a:rPr>
              <a:t>.</a:t>
            </a:r>
          </a:p>
          <a:p>
            <a:pPr fontAlgn="base"/>
            <a:endParaRPr lang="en-US" dirty="0">
              <a:latin typeface="Segoe UI Symbol" panose="020B0502040204020203" pitchFamily="34" charset="0"/>
              <a:ea typeface="Segoe UI Symbol" panose="020B0502040204020203" pitchFamily="34" charset="0"/>
            </a:endParaRPr>
          </a:p>
          <a:p>
            <a:pPr marL="137160" indent="0">
              <a:buNone/>
            </a:pPr>
            <a:endParaRPr lang="en-US"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1744581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5530"/>
            <a:ext cx="8596668" cy="1744870"/>
          </a:xfrm>
        </p:spPr>
        <p:txBody>
          <a:bodyPr/>
          <a:lstStyle/>
          <a:p>
            <a:r>
              <a:rPr lang="en-US" dirty="0" smtClean="0"/>
              <a:t>SCREENSHOTS</a:t>
            </a:r>
            <a:endParaRPr lang="en-US" dirty="0"/>
          </a:p>
        </p:txBody>
      </p:sp>
      <p:sp>
        <p:nvSpPr>
          <p:cNvPr id="3" name="Text Placeholder 2"/>
          <p:cNvSpPr>
            <a:spLocks noGrp="1"/>
          </p:cNvSpPr>
          <p:nvPr>
            <p:ph type="body" idx="1"/>
          </p:nvPr>
        </p:nvSpPr>
        <p:spPr/>
        <p:txBody>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1878"/>
            <a:ext cx="12192000" cy="6076121"/>
          </a:xfrm>
          <a:prstGeom prst="rect">
            <a:avLst/>
          </a:prstGeom>
        </p:spPr>
      </p:pic>
    </p:spTree>
    <p:extLst>
      <p:ext uri="{BB962C8B-B14F-4D97-AF65-F5344CB8AC3E}">
        <p14:creationId xmlns:p14="http://schemas.microsoft.com/office/powerpoint/2010/main" val="3422191461"/>
      </p:ext>
    </p:extLst>
  </p:cSld>
  <p:clrMapOvr>
    <a:masterClrMapping/>
  </p:clrMapOvr>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481</Words>
  <Application>Microsoft Office PowerPoint</Application>
  <PresentationFormat>Widescreen</PresentationFormat>
  <Paragraphs>40</Paragraphs>
  <Slides>20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Trebuchet MS</vt:lpstr>
      <vt:lpstr>Arial Black</vt:lpstr>
      <vt:lpstr>Noto Sans Symbols</vt:lpstr>
      <vt:lpstr>Segoe UI Symbol</vt:lpstr>
      <vt:lpstr>Arial</vt:lpstr>
      <vt:lpstr>Facet</vt:lpstr>
      <vt:lpstr>Secure Storing and Sharing of office Data Using Cloud Computing </vt:lpstr>
      <vt:lpstr>RELEVANCE OF TOPIC</vt:lpstr>
      <vt:lpstr>DESCRIPTION</vt:lpstr>
      <vt:lpstr>OBJECTIVE</vt:lpstr>
      <vt:lpstr>EXISTING SYSTEM</vt:lpstr>
      <vt:lpstr>PROPOSED SYSTEM</vt:lpstr>
      <vt:lpstr>FRONT END AND BACKEND</vt:lpstr>
      <vt:lpstr>ALGORITHM</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Storing and Sharing of office Data Using Cloud Computing </dc:title>
  <dc:creator>emil eldhose</dc:creator>
  <cp:lastModifiedBy>emil eldhose</cp:lastModifiedBy>
  <cp:revision>7</cp:revision>
  <dcterms:created xsi:type="dcterms:W3CDTF">2022-05-16T14:21:25Z</dcterms:created>
  <dcterms:modified xsi:type="dcterms:W3CDTF">2022-07-05T06:47:01Z</dcterms:modified>
</cp:coreProperties>
</file>